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Lst>
  <p:sldSz cy="5143500" cx="9144000"/>
  <p:notesSz cx="6858000" cy="9144000"/>
  <p:embeddedFontLst>
    <p:embeddedFont>
      <p:font typeface="Proxima Nova"/>
      <p:regular r:id="rId35"/>
      <p:bold r:id="rId36"/>
      <p:italic r:id="rId37"/>
      <p:boldItalic r:id="rId38"/>
    </p:embeddedFont>
    <p:embeddedFont>
      <p:font typeface="Lato"/>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890">
          <p15:clr>
            <a:srgbClr val="A4A3A4"/>
          </p15:clr>
        </p15:guide>
        <p15:guide id="2" pos="5472">
          <p15:clr>
            <a:srgbClr val="A4A3A4"/>
          </p15:clr>
        </p15:guide>
        <p15:guide id="3" pos="288">
          <p15:clr>
            <a:srgbClr val="9AA0A6"/>
          </p15:clr>
        </p15:guide>
        <p15:guide id="4" pos="481">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5E3CF06-C172-4A13-B5E9-6DF5D9FCD457}">
  <a:tblStyle styleId="{85E3CF06-C172-4A13-B5E9-6DF5D9FCD45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23552F3-B8A6-491E-9981-099AE4B15EE3}"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890" orient="horz"/>
        <p:guide pos="5472"/>
        <p:guide pos="288"/>
        <p:guide pos="481"/>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ato-bold.fntdata"/><Relationship Id="rId20" Type="http://schemas.openxmlformats.org/officeDocument/2006/relationships/slide" Target="slides/slide14.xml"/><Relationship Id="rId42" Type="http://schemas.openxmlformats.org/officeDocument/2006/relationships/font" Target="fonts/Lato-boldItalic.fntdata"/><Relationship Id="rId41" Type="http://schemas.openxmlformats.org/officeDocument/2006/relationships/font" Target="fonts/Lato-italic.fntdata"/><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font" Target="fonts/ProximaNova-regular.fntdata"/><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font" Target="fonts/ProximaNova-italic.fntdata"/><Relationship Id="rId14" Type="http://schemas.openxmlformats.org/officeDocument/2006/relationships/slide" Target="slides/slide8.xml"/><Relationship Id="rId36" Type="http://schemas.openxmlformats.org/officeDocument/2006/relationships/font" Target="fonts/ProximaNova-bold.fntdata"/><Relationship Id="rId17" Type="http://schemas.openxmlformats.org/officeDocument/2006/relationships/slide" Target="slides/slide11.xml"/><Relationship Id="rId39" Type="http://schemas.openxmlformats.org/officeDocument/2006/relationships/font" Target="fonts/Lato-regular.fntdata"/><Relationship Id="rId16" Type="http://schemas.openxmlformats.org/officeDocument/2006/relationships/slide" Target="slides/slide10.xml"/><Relationship Id="rId38" Type="http://schemas.openxmlformats.org/officeDocument/2006/relationships/font" Target="fonts/ProximaNova-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11ce7a9ed11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11ce7a9ed11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11ce7563294_0_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11ce7563294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11ce7563294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11ce7563294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11ce7563294_0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11ce7563294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11ce7563294_0_1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11ce7563294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11ce7563294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11ce7563294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11ce7a9ed11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11ce7a9ed11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1ce7a9ed11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11ce7a9ed11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11ce7a9ed11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11ce7a9ed11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11ce7a9ed11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11ce7a9ed11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11ce7a9ed11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11ce7a9ed11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11ce756329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11ce756329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11ce7a9ed11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11ce7a9ed11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11ce7a9ed11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11ce7a9ed11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11ce7563294_0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11ce7563294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11ce7563294_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11ce7563294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11ce7563294_0_1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11ce7563294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11ce7563294_0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11ce7563294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11ce7563294_0_1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11ce7563294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11ce7563294_0_1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11ce7563294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11ce7563294_0_1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11ce7563294_0_1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11ce7563294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11ce7563294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11ce7563294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11ce7563294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1ce7563294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11ce7563294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1ce7563294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11ce7563294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11ce7563294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11ce7563294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1ce7563294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1ce7563294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1ce7563294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11ce7563294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hyperlink" Target="https://coschedule.com/marketing-calendar" TargetMode="External"/><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Marketing</a:t>
            </a:r>
            <a:r>
              <a:rPr lang="en"/>
              <a:t> Plan</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i="1" lang="en"/>
              <a:t>Company Name</a:t>
            </a:r>
            <a:endParaRPr i="1"/>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graphicFrame>
        <p:nvGraphicFramePr>
          <p:cNvPr id="123" name="Google Shape;123;p22"/>
          <p:cNvGraphicFramePr/>
          <p:nvPr/>
        </p:nvGraphicFramePr>
        <p:xfrm>
          <a:off x="318550" y="692325"/>
          <a:ext cx="3000000" cy="3000000"/>
        </p:xfrm>
        <a:graphic>
          <a:graphicData uri="http://schemas.openxmlformats.org/drawingml/2006/table">
            <a:tbl>
              <a:tblPr>
                <a:noFill/>
                <a:tableStyleId>{723552F3-B8A6-491E-9981-099AE4B15EE3}</a:tableStyleId>
              </a:tblPr>
              <a:tblGrid>
                <a:gridCol w="1264750"/>
                <a:gridCol w="1264750"/>
              </a:tblGrid>
              <a:tr h="591075">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Profile</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Descriptions</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Tagline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Positioning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Stats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Marketing Tactics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Pricing Strategies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
        <p:nvSpPr>
          <p:cNvPr id="124" name="Google Shape;124;p22"/>
          <p:cNvSpPr txBox="1"/>
          <p:nvPr/>
        </p:nvSpPr>
        <p:spPr>
          <a:xfrm>
            <a:off x="318550" y="115425"/>
            <a:ext cx="1958400" cy="576900"/>
          </a:xfrm>
          <a:prstGeom prst="rect">
            <a:avLst/>
          </a:prstGeom>
          <a:noFill/>
          <a:ln>
            <a:noFill/>
          </a:ln>
        </p:spPr>
        <p:txBody>
          <a:bodyPr anchorCtr="0" anchor="ctr" bIns="91425" lIns="91425" spcFirstLastPara="1" rIns="91425" wrap="square" tIns="91425">
            <a:noAutofit/>
          </a:bodyPr>
          <a:lstStyle/>
          <a:p>
            <a:pPr indent="0" lvl="0" marL="0" rtl="0" algn="l">
              <a:lnSpc>
                <a:spcPct val="125000"/>
              </a:lnSpc>
              <a:spcBef>
                <a:spcPts val="1000"/>
              </a:spcBef>
              <a:spcAft>
                <a:spcPts val="0"/>
              </a:spcAft>
              <a:buNone/>
            </a:pPr>
            <a:r>
              <a:rPr b="1" lang="en">
                <a:solidFill>
                  <a:srgbClr val="F9A97D"/>
                </a:solidFill>
                <a:latin typeface="Proxima Nova"/>
                <a:ea typeface="Proxima Nova"/>
                <a:cs typeface="Proxima Nova"/>
                <a:sym typeface="Proxima Nova"/>
              </a:rPr>
              <a:t>Competitor Name #1</a:t>
            </a:r>
            <a:endParaRPr b="1">
              <a:solidFill>
                <a:srgbClr val="666666"/>
              </a:solidFill>
              <a:latin typeface="Proxima Nova"/>
              <a:ea typeface="Proxima Nova"/>
              <a:cs typeface="Proxima Nova"/>
              <a:sym typeface="Proxima Nova"/>
            </a:endParaRPr>
          </a:p>
        </p:txBody>
      </p:sp>
      <p:graphicFrame>
        <p:nvGraphicFramePr>
          <p:cNvPr id="125" name="Google Shape;125;p22"/>
          <p:cNvGraphicFramePr/>
          <p:nvPr/>
        </p:nvGraphicFramePr>
        <p:xfrm>
          <a:off x="3191825" y="692325"/>
          <a:ext cx="3000000" cy="3000000"/>
        </p:xfrm>
        <a:graphic>
          <a:graphicData uri="http://schemas.openxmlformats.org/drawingml/2006/table">
            <a:tbl>
              <a:tblPr>
                <a:noFill/>
                <a:tableStyleId>{85E3CF06-C172-4A13-B5E9-6DF5D9FCD457}</a:tableStyleId>
              </a:tblPr>
              <a:tblGrid>
                <a:gridCol w="1264750"/>
                <a:gridCol w="1264750"/>
              </a:tblGrid>
              <a:tr h="827500">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Product #1</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Product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Price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Positioning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Marketing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graphicFrame>
        <p:nvGraphicFramePr>
          <p:cNvPr id="126" name="Google Shape;126;p22"/>
          <p:cNvGraphicFramePr/>
          <p:nvPr/>
        </p:nvGraphicFramePr>
        <p:xfrm>
          <a:off x="6254150" y="692338"/>
          <a:ext cx="3000000" cy="3000000"/>
        </p:xfrm>
        <a:graphic>
          <a:graphicData uri="http://schemas.openxmlformats.org/drawingml/2006/table">
            <a:tbl>
              <a:tblPr>
                <a:noFill/>
                <a:tableStyleId>{85E3CF06-C172-4A13-B5E9-6DF5D9FCD457}</a:tableStyleId>
              </a:tblPr>
              <a:tblGrid>
                <a:gridCol w="1264750"/>
                <a:gridCol w="1264750"/>
              </a:tblGrid>
              <a:tr h="827500">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Product #2</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Product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Price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Positioning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Marketing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graphicFrame>
        <p:nvGraphicFramePr>
          <p:cNvPr id="131" name="Google Shape;131;p23"/>
          <p:cNvGraphicFramePr/>
          <p:nvPr/>
        </p:nvGraphicFramePr>
        <p:xfrm>
          <a:off x="318550" y="692325"/>
          <a:ext cx="3000000" cy="3000000"/>
        </p:xfrm>
        <a:graphic>
          <a:graphicData uri="http://schemas.openxmlformats.org/drawingml/2006/table">
            <a:tbl>
              <a:tblPr>
                <a:noFill/>
                <a:tableStyleId>{723552F3-B8A6-491E-9981-099AE4B15EE3}</a:tableStyleId>
              </a:tblPr>
              <a:tblGrid>
                <a:gridCol w="1264750"/>
                <a:gridCol w="1264750"/>
              </a:tblGrid>
              <a:tr h="591075">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Profile</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Descriptions</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Tagline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Positioning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Stats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Marketing Tactics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Pricing Strategies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
        <p:nvSpPr>
          <p:cNvPr id="132" name="Google Shape;132;p23"/>
          <p:cNvSpPr txBox="1"/>
          <p:nvPr/>
        </p:nvSpPr>
        <p:spPr>
          <a:xfrm>
            <a:off x="318550" y="115425"/>
            <a:ext cx="1958400" cy="576900"/>
          </a:xfrm>
          <a:prstGeom prst="rect">
            <a:avLst/>
          </a:prstGeom>
          <a:noFill/>
          <a:ln>
            <a:noFill/>
          </a:ln>
        </p:spPr>
        <p:txBody>
          <a:bodyPr anchorCtr="0" anchor="ctr" bIns="91425" lIns="91425" spcFirstLastPara="1" rIns="91425" wrap="square" tIns="91425">
            <a:noAutofit/>
          </a:bodyPr>
          <a:lstStyle/>
          <a:p>
            <a:pPr indent="0" lvl="0" marL="0" rtl="0" algn="l">
              <a:lnSpc>
                <a:spcPct val="125000"/>
              </a:lnSpc>
              <a:spcBef>
                <a:spcPts val="1000"/>
              </a:spcBef>
              <a:spcAft>
                <a:spcPts val="0"/>
              </a:spcAft>
              <a:buNone/>
            </a:pPr>
            <a:r>
              <a:rPr b="1" lang="en">
                <a:solidFill>
                  <a:srgbClr val="F9A97D"/>
                </a:solidFill>
                <a:latin typeface="Proxima Nova"/>
                <a:ea typeface="Proxima Nova"/>
                <a:cs typeface="Proxima Nova"/>
                <a:sym typeface="Proxima Nova"/>
              </a:rPr>
              <a:t>Competitor Name #2</a:t>
            </a:r>
            <a:endParaRPr b="1">
              <a:solidFill>
                <a:srgbClr val="666666"/>
              </a:solidFill>
              <a:latin typeface="Proxima Nova"/>
              <a:ea typeface="Proxima Nova"/>
              <a:cs typeface="Proxima Nova"/>
              <a:sym typeface="Proxima Nova"/>
            </a:endParaRPr>
          </a:p>
        </p:txBody>
      </p:sp>
      <p:graphicFrame>
        <p:nvGraphicFramePr>
          <p:cNvPr id="133" name="Google Shape;133;p23"/>
          <p:cNvGraphicFramePr/>
          <p:nvPr/>
        </p:nvGraphicFramePr>
        <p:xfrm>
          <a:off x="3191825" y="692325"/>
          <a:ext cx="3000000" cy="3000000"/>
        </p:xfrm>
        <a:graphic>
          <a:graphicData uri="http://schemas.openxmlformats.org/drawingml/2006/table">
            <a:tbl>
              <a:tblPr>
                <a:noFill/>
                <a:tableStyleId>{85E3CF06-C172-4A13-B5E9-6DF5D9FCD457}</a:tableStyleId>
              </a:tblPr>
              <a:tblGrid>
                <a:gridCol w="1264750"/>
                <a:gridCol w="1264750"/>
              </a:tblGrid>
              <a:tr h="827500">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Product #1</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Product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Price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Positioning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Marketing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graphicFrame>
        <p:nvGraphicFramePr>
          <p:cNvPr id="134" name="Google Shape;134;p23"/>
          <p:cNvGraphicFramePr/>
          <p:nvPr/>
        </p:nvGraphicFramePr>
        <p:xfrm>
          <a:off x="6254150" y="692338"/>
          <a:ext cx="3000000" cy="3000000"/>
        </p:xfrm>
        <a:graphic>
          <a:graphicData uri="http://schemas.openxmlformats.org/drawingml/2006/table">
            <a:tbl>
              <a:tblPr>
                <a:noFill/>
                <a:tableStyleId>{85E3CF06-C172-4A13-B5E9-6DF5D9FCD457}</a:tableStyleId>
              </a:tblPr>
              <a:tblGrid>
                <a:gridCol w="1264750"/>
                <a:gridCol w="1264750"/>
              </a:tblGrid>
              <a:tr h="827500">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Product #2</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Product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Price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Positioning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Marketing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4"/>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Core Competencies</a:t>
            </a:r>
            <a:endParaRPr b="1"/>
          </a:p>
        </p:txBody>
      </p:sp>
      <p:sp>
        <p:nvSpPr>
          <p:cNvPr id="140" name="Google Shape;140;p24"/>
          <p:cNvSpPr txBox="1"/>
          <p:nvPr>
            <p:ph idx="1" type="body"/>
          </p:nvPr>
        </p:nvSpPr>
        <p:spPr>
          <a:xfrm>
            <a:off x="460200" y="1213025"/>
            <a:ext cx="3795000" cy="3444000"/>
          </a:xfrm>
          <a:prstGeom prst="rect">
            <a:avLst/>
          </a:prstGeom>
        </p:spPr>
        <p:txBody>
          <a:bodyPr anchorCtr="0" anchor="t" bIns="91425" lIns="91425" spcFirstLastPara="1" rIns="91425" wrap="square" tIns="91425">
            <a:normAutofit/>
          </a:bodyPr>
          <a:lstStyle/>
          <a:p>
            <a:pPr indent="0" lvl="0" marL="0" rtl="0" algn="l">
              <a:lnSpc>
                <a:spcPct val="125000"/>
              </a:lnSpc>
              <a:spcBef>
                <a:spcPts val="1000"/>
              </a:spcBef>
              <a:spcAft>
                <a:spcPts val="0"/>
              </a:spcAft>
              <a:buNone/>
            </a:pPr>
            <a:r>
              <a:rPr b="1" lang="en" sz="1400">
                <a:solidFill>
                  <a:srgbClr val="F9A97D"/>
                </a:solidFill>
                <a:latin typeface="Proxima Nova"/>
                <a:ea typeface="Proxima Nova"/>
                <a:cs typeface="Proxima Nova"/>
                <a:sym typeface="Proxima Nova"/>
              </a:rPr>
              <a:t>Company Strengths</a:t>
            </a:r>
            <a:endParaRPr b="1" sz="1400">
              <a:solidFill>
                <a:srgbClr val="F9A97D"/>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100">
              <a:solidFill>
                <a:srgbClr val="666666"/>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b="1" lang="en" sz="1400">
                <a:solidFill>
                  <a:srgbClr val="F9A97D"/>
                </a:solidFill>
                <a:latin typeface="Proxima Nova"/>
                <a:ea typeface="Proxima Nova"/>
                <a:cs typeface="Proxima Nova"/>
                <a:sym typeface="Proxima Nova"/>
              </a:rPr>
              <a:t>Marketing Team Strengths</a:t>
            </a:r>
            <a:endParaRPr b="1" sz="1400">
              <a:solidFill>
                <a:srgbClr val="F9A97D"/>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t/>
            </a:r>
            <a:endParaRPr sz="1400">
              <a:solidFill>
                <a:srgbClr val="F9A97D"/>
              </a:solidFill>
              <a:latin typeface="Proxima Nova"/>
              <a:ea typeface="Proxima Nova"/>
              <a:cs typeface="Proxima Nova"/>
              <a:sym typeface="Proxima Nova"/>
            </a:endParaRPr>
          </a:p>
        </p:txBody>
      </p:sp>
      <p:sp>
        <p:nvSpPr>
          <p:cNvPr id="141" name="Google Shape;141;p24"/>
          <p:cNvSpPr txBox="1"/>
          <p:nvPr/>
        </p:nvSpPr>
        <p:spPr>
          <a:xfrm>
            <a:off x="4690500" y="213200"/>
            <a:ext cx="4141800" cy="6003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Your company’s core competencies are what it does better in marketing than anyone else.</a:t>
            </a:r>
            <a:endParaRPr sz="1200"/>
          </a:p>
        </p:txBody>
      </p:sp>
      <p:sp>
        <p:nvSpPr>
          <p:cNvPr id="142" name="Google Shape;142;p24"/>
          <p:cNvSpPr txBox="1"/>
          <p:nvPr/>
        </p:nvSpPr>
        <p:spPr>
          <a:xfrm>
            <a:off x="4690500" y="1213025"/>
            <a:ext cx="3795000" cy="3581400"/>
          </a:xfrm>
          <a:prstGeom prst="rect">
            <a:avLst/>
          </a:prstGeom>
          <a:no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Clr>
                <a:schemeClr val="dk1"/>
              </a:buClr>
              <a:buSzPts val="1100"/>
              <a:buFont typeface="Arial"/>
              <a:buNone/>
            </a:pPr>
            <a:r>
              <a:rPr b="1" lang="en">
                <a:solidFill>
                  <a:srgbClr val="F9A97D"/>
                </a:solidFill>
                <a:latin typeface="Proxima Nova"/>
                <a:ea typeface="Proxima Nova"/>
                <a:cs typeface="Proxima Nova"/>
                <a:sym typeface="Proxima Nova"/>
              </a:rPr>
              <a:t>Unique Values</a:t>
            </a:r>
            <a:endParaRPr b="1">
              <a:solidFill>
                <a:srgbClr val="F9A97D"/>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100">
              <a:solidFill>
                <a:srgbClr val="666666"/>
              </a:solidFill>
              <a:latin typeface="Proxima Nova"/>
              <a:ea typeface="Proxima Nova"/>
              <a:cs typeface="Proxima Nova"/>
              <a:sym typeface="Proxima Nova"/>
            </a:endParaRPr>
          </a:p>
          <a:p>
            <a:pPr indent="0" lvl="0" marL="0" rtl="0" algn="l">
              <a:lnSpc>
                <a:spcPct val="125000"/>
              </a:lnSpc>
              <a:spcBef>
                <a:spcPts val="1000"/>
              </a:spcBef>
              <a:spcAft>
                <a:spcPts val="0"/>
              </a:spcAft>
              <a:buClr>
                <a:schemeClr val="dk1"/>
              </a:buClr>
              <a:buSzPts val="1100"/>
              <a:buFont typeface="Arial"/>
              <a:buNone/>
            </a:pPr>
            <a:r>
              <a:rPr b="1" lang="en">
                <a:solidFill>
                  <a:srgbClr val="F9A97D"/>
                </a:solidFill>
                <a:latin typeface="Proxima Nova"/>
                <a:ea typeface="Proxima Nova"/>
                <a:cs typeface="Proxima Nova"/>
                <a:sym typeface="Proxima Nova"/>
              </a:rPr>
              <a:t>Proof</a:t>
            </a:r>
            <a:endParaRPr b="1">
              <a:solidFill>
                <a:srgbClr val="F9A97D"/>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t/>
            </a:r>
            <a:endParaRPr sz="1800">
              <a:solidFill>
                <a:schemeClr val="dk2"/>
              </a:solidFill>
            </a:endParaRPr>
          </a:p>
          <a:p>
            <a:pPr indent="0" lvl="0" marL="0" rtl="0" algn="l">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5"/>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SWOT Analysis</a:t>
            </a:r>
            <a:endParaRPr b="1"/>
          </a:p>
        </p:txBody>
      </p:sp>
      <p:sp>
        <p:nvSpPr>
          <p:cNvPr id="148" name="Google Shape;148;p25"/>
          <p:cNvSpPr txBox="1"/>
          <p:nvPr>
            <p:ph idx="1" type="body"/>
          </p:nvPr>
        </p:nvSpPr>
        <p:spPr>
          <a:xfrm>
            <a:off x="4572000" y="204300"/>
            <a:ext cx="4009500" cy="884400"/>
          </a:xfrm>
          <a:prstGeom prst="rect">
            <a:avLst/>
          </a:prstGeom>
          <a:solidFill>
            <a:srgbClr val="EFEFEF"/>
          </a:solidFill>
        </p:spPr>
        <p:txBody>
          <a:bodyPr anchorCtr="0" anchor="t" bIns="91425" lIns="91425" spcFirstLastPara="1" rIns="91425" wrap="square" tIns="91425">
            <a:norm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 SWOT analysis examines these traits of your company to understand your place in the competition.</a:t>
            </a:r>
            <a:endParaRPr sz="1200"/>
          </a:p>
        </p:txBody>
      </p:sp>
      <p:graphicFrame>
        <p:nvGraphicFramePr>
          <p:cNvPr id="149" name="Google Shape;149;p25"/>
          <p:cNvGraphicFramePr/>
          <p:nvPr/>
        </p:nvGraphicFramePr>
        <p:xfrm>
          <a:off x="457200" y="1263725"/>
          <a:ext cx="3000000" cy="3000000"/>
        </p:xfrm>
        <a:graphic>
          <a:graphicData uri="http://schemas.openxmlformats.org/drawingml/2006/table">
            <a:tbl>
              <a:tblPr>
                <a:noFill/>
                <a:tableStyleId>{85E3CF06-C172-4A13-B5E9-6DF5D9FCD457}</a:tableStyleId>
              </a:tblPr>
              <a:tblGrid>
                <a:gridCol w="832950"/>
                <a:gridCol w="3535950"/>
                <a:gridCol w="3755400"/>
              </a:tblGrid>
              <a:tr h="315250">
                <a:tc>
                  <a:txBody>
                    <a:bodyPr/>
                    <a:lstStyle/>
                    <a:p>
                      <a:pPr indent="0" lvl="0" marL="0" rtl="0" algn="l">
                        <a:spcBef>
                          <a:spcPts val="0"/>
                        </a:spcBef>
                        <a:spcAft>
                          <a:spcPts val="0"/>
                        </a:spcAft>
                        <a:buNone/>
                      </a:pPr>
                      <a:r>
                        <a:t/>
                      </a:r>
                      <a:endParaRPr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Proxima Nova"/>
                          <a:ea typeface="Proxima Nova"/>
                          <a:cs typeface="Proxima Nova"/>
                          <a:sym typeface="Proxima Nova"/>
                        </a:rPr>
                        <a:t>Helpful</a:t>
                      </a:r>
                      <a:endParaRPr b="1"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Proxima Nova"/>
                          <a:ea typeface="Proxima Nova"/>
                          <a:cs typeface="Proxima Nova"/>
                          <a:sym typeface="Proxima Nova"/>
                        </a:rPr>
                        <a:t>Harmful</a:t>
                      </a:r>
                      <a:endParaRPr b="1"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411650">
                <a:tc>
                  <a:txBody>
                    <a:bodyPr/>
                    <a:lstStyle/>
                    <a:p>
                      <a:pPr indent="0" lvl="0" marL="0" rtl="0" algn="ctr">
                        <a:spcBef>
                          <a:spcPts val="0"/>
                        </a:spcBef>
                        <a:spcAft>
                          <a:spcPts val="0"/>
                        </a:spcAft>
                        <a:buNone/>
                      </a:pPr>
                      <a:r>
                        <a:rPr b="1" lang="en" sz="1100">
                          <a:latin typeface="Proxima Nova"/>
                          <a:ea typeface="Proxima Nova"/>
                          <a:cs typeface="Proxima Nova"/>
                          <a:sym typeface="Proxima Nova"/>
                        </a:rPr>
                        <a:t>Internal</a:t>
                      </a:r>
                      <a:endParaRPr b="1"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rgbClr val="F37E5D"/>
                          </a:solidFill>
                          <a:latin typeface="Proxima Nova"/>
                          <a:ea typeface="Proxima Nova"/>
                          <a:cs typeface="Proxima Nova"/>
                          <a:sym typeface="Proxima Nova"/>
                        </a:rPr>
                        <a:t>Strengths</a:t>
                      </a:r>
                      <a:endParaRPr sz="18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rgbClr val="F37E5D"/>
                          </a:solidFill>
                          <a:latin typeface="Proxima Nova"/>
                          <a:ea typeface="Proxima Nova"/>
                          <a:cs typeface="Proxima Nova"/>
                          <a:sym typeface="Proxima Nova"/>
                        </a:rPr>
                        <a:t>Weaknesses</a:t>
                      </a:r>
                      <a:endParaRPr sz="18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926850">
                <a:tc>
                  <a:txBody>
                    <a:bodyPr/>
                    <a:lstStyle/>
                    <a:p>
                      <a:pPr indent="0" lvl="0" marL="0" rtl="0" algn="ctr">
                        <a:spcBef>
                          <a:spcPts val="0"/>
                        </a:spcBef>
                        <a:spcAft>
                          <a:spcPts val="0"/>
                        </a:spcAft>
                        <a:buNone/>
                      </a:pPr>
                      <a:r>
                        <a:t/>
                      </a:r>
                      <a:endParaRPr b="1"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429175">
                <a:tc>
                  <a:txBody>
                    <a:bodyPr/>
                    <a:lstStyle/>
                    <a:p>
                      <a:pPr indent="0" lvl="0" marL="0" rtl="0" algn="ctr">
                        <a:spcBef>
                          <a:spcPts val="0"/>
                        </a:spcBef>
                        <a:spcAft>
                          <a:spcPts val="0"/>
                        </a:spcAft>
                        <a:buNone/>
                      </a:pPr>
                      <a:r>
                        <a:rPr b="1" lang="en" sz="1100">
                          <a:latin typeface="Proxima Nova"/>
                          <a:ea typeface="Proxima Nova"/>
                          <a:cs typeface="Proxima Nova"/>
                          <a:sym typeface="Proxima Nova"/>
                        </a:rPr>
                        <a:t>External</a:t>
                      </a:r>
                      <a:endParaRPr b="1"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rgbClr val="F37E5D"/>
                          </a:solidFill>
                          <a:latin typeface="Proxima Nova"/>
                          <a:ea typeface="Proxima Nova"/>
                          <a:cs typeface="Proxima Nova"/>
                          <a:sym typeface="Proxima Nova"/>
                        </a:rPr>
                        <a:t>Opportunities</a:t>
                      </a:r>
                      <a:endParaRPr sz="18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rgbClr val="F37E5D"/>
                          </a:solidFill>
                          <a:latin typeface="Proxima Nova"/>
                          <a:ea typeface="Proxima Nova"/>
                          <a:cs typeface="Proxima Nova"/>
                          <a:sym typeface="Proxima Nova"/>
                        </a:rPr>
                        <a:t>Threats</a:t>
                      </a:r>
                      <a:endParaRPr sz="18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926850">
                <a:tc>
                  <a:txBody>
                    <a:bodyPr/>
                    <a:lstStyle/>
                    <a:p>
                      <a:pPr indent="0" lvl="0" marL="0" rtl="0" algn="l">
                        <a:spcBef>
                          <a:spcPts val="0"/>
                        </a:spcBef>
                        <a:spcAft>
                          <a:spcPts val="0"/>
                        </a:spcAft>
                        <a:buNone/>
                      </a:pPr>
                      <a:r>
                        <a:t/>
                      </a:r>
                      <a:endParaRPr b="1"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6"/>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t>Marketing Mix</a:t>
            </a:r>
            <a:endParaRPr b="1"/>
          </a:p>
        </p:txBody>
      </p:sp>
      <p:sp>
        <p:nvSpPr>
          <p:cNvPr id="155" name="Google Shape;155;p26"/>
          <p:cNvSpPr txBox="1"/>
          <p:nvPr/>
        </p:nvSpPr>
        <p:spPr>
          <a:xfrm>
            <a:off x="311700" y="2992650"/>
            <a:ext cx="8433300" cy="600300"/>
          </a:xfrm>
          <a:prstGeom prst="rect">
            <a:avLst/>
          </a:prstGeom>
          <a:solidFill>
            <a:srgbClr val="EFEFEF"/>
          </a:solidFill>
          <a:ln>
            <a:noFill/>
          </a:ln>
        </p:spPr>
        <p:txBody>
          <a:bodyPr anchorCtr="0" anchor="t" bIns="91425" lIns="91425" spcFirstLastPara="1" rIns="91425" wrap="square" tIns="91425">
            <a:spAutoFit/>
          </a:bodyPr>
          <a:lstStyle/>
          <a:p>
            <a:pPr indent="0" lvl="0" marL="0" rtl="0" algn="ctr">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The seven Ps — product, price, place, promotion, packaging, positioning, and people — will help you center your marketing around your product and audience.</a:t>
            </a:r>
            <a:endParaRPr sz="12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7"/>
          <p:cNvSpPr txBox="1"/>
          <p:nvPr>
            <p:ph type="title"/>
          </p:nvPr>
        </p:nvSpPr>
        <p:spPr>
          <a:xfrm>
            <a:off x="311700" y="445025"/>
            <a:ext cx="4263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Product</a:t>
            </a:r>
            <a:endParaRPr b="1"/>
          </a:p>
        </p:txBody>
      </p:sp>
      <p:sp>
        <p:nvSpPr>
          <p:cNvPr id="161" name="Google Shape;161;p27"/>
          <p:cNvSpPr txBox="1"/>
          <p:nvPr>
            <p:ph idx="1" type="body"/>
          </p:nvPr>
        </p:nvSpPr>
        <p:spPr>
          <a:xfrm>
            <a:off x="311700" y="1143575"/>
            <a:ext cx="8520600" cy="3416400"/>
          </a:xfrm>
          <a:prstGeom prst="rect">
            <a:avLst/>
          </a:prstGeom>
          <a:ln cap="flat" cmpd="sng" w="9525">
            <a:solidFill>
              <a:schemeClr val="dk1"/>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Clr>
                <a:schemeClr val="dk1"/>
              </a:buClr>
              <a:buSzPts val="1100"/>
              <a:buFont typeface="Arial"/>
              <a:buNone/>
            </a:pPr>
            <a:r>
              <a:rPr i="1" lang="en"/>
              <a:t>Insert text here</a:t>
            </a:r>
            <a:endParaRPr i="1"/>
          </a:p>
        </p:txBody>
      </p:sp>
      <p:sp>
        <p:nvSpPr>
          <p:cNvPr id="162" name="Google Shape;162;p27"/>
          <p:cNvSpPr txBox="1"/>
          <p:nvPr/>
        </p:nvSpPr>
        <p:spPr>
          <a:xfrm>
            <a:off x="4575000" y="203275"/>
            <a:ext cx="4263300" cy="7941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Product is the first P in the marketing mix and is defined as physical goods or services sold to make a profit for the business.</a:t>
            </a:r>
            <a:endParaRPr sz="12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8"/>
          <p:cNvSpPr txBox="1"/>
          <p:nvPr>
            <p:ph type="title"/>
          </p:nvPr>
        </p:nvSpPr>
        <p:spPr>
          <a:xfrm>
            <a:off x="311700" y="445025"/>
            <a:ext cx="4263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Price</a:t>
            </a:r>
            <a:endParaRPr b="1"/>
          </a:p>
        </p:txBody>
      </p:sp>
      <p:sp>
        <p:nvSpPr>
          <p:cNvPr id="168" name="Google Shape;168;p28"/>
          <p:cNvSpPr txBox="1"/>
          <p:nvPr>
            <p:ph idx="1" type="body"/>
          </p:nvPr>
        </p:nvSpPr>
        <p:spPr>
          <a:xfrm>
            <a:off x="311700" y="1152475"/>
            <a:ext cx="8520600" cy="3416400"/>
          </a:xfrm>
          <a:prstGeom prst="rect">
            <a:avLst/>
          </a:prstGeom>
          <a:ln cap="flat" cmpd="sng" w="9525">
            <a:solidFill>
              <a:schemeClr val="dk1"/>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rPr i="1" lang="en"/>
              <a:t>Insert text here</a:t>
            </a:r>
            <a:endParaRPr i="1"/>
          </a:p>
        </p:txBody>
      </p:sp>
      <p:sp>
        <p:nvSpPr>
          <p:cNvPr id="169" name="Google Shape;169;p28"/>
          <p:cNvSpPr txBox="1"/>
          <p:nvPr/>
        </p:nvSpPr>
        <p:spPr>
          <a:xfrm>
            <a:off x="4575000" y="223625"/>
            <a:ext cx="4335000" cy="7941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Price is the second P in the marketing mix, referring to how much the business charges for its good or service.</a:t>
            </a:r>
            <a:endParaRPr sz="12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9"/>
          <p:cNvSpPr txBox="1"/>
          <p:nvPr>
            <p:ph type="title"/>
          </p:nvPr>
        </p:nvSpPr>
        <p:spPr>
          <a:xfrm>
            <a:off x="311700" y="445025"/>
            <a:ext cx="4254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Place</a:t>
            </a:r>
            <a:endParaRPr b="1"/>
          </a:p>
        </p:txBody>
      </p:sp>
      <p:sp>
        <p:nvSpPr>
          <p:cNvPr id="175" name="Google Shape;175;p29"/>
          <p:cNvSpPr txBox="1"/>
          <p:nvPr>
            <p:ph idx="1" type="body"/>
          </p:nvPr>
        </p:nvSpPr>
        <p:spPr>
          <a:xfrm>
            <a:off x="311700" y="1191675"/>
            <a:ext cx="8520600" cy="33771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rPr i="1" lang="en"/>
              <a:t>Insert text here</a:t>
            </a:r>
            <a:endParaRPr i="1"/>
          </a:p>
        </p:txBody>
      </p:sp>
      <p:sp>
        <p:nvSpPr>
          <p:cNvPr id="176" name="Google Shape;176;p29"/>
          <p:cNvSpPr txBox="1"/>
          <p:nvPr/>
        </p:nvSpPr>
        <p:spPr>
          <a:xfrm>
            <a:off x="4276025" y="274325"/>
            <a:ext cx="4547400" cy="7941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Place is the third P in the marketing mix. Place determines where the good or service will be sold based on the target audience’s location or searching for the product.</a:t>
            </a:r>
            <a:endParaRPr sz="12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30"/>
          <p:cNvSpPr txBox="1"/>
          <p:nvPr>
            <p:ph type="title"/>
          </p:nvPr>
        </p:nvSpPr>
        <p:spPr>
          <a:xfrm>
            <a:off x="311700" y="445025"/>
            <a:ext cx="4254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Promotion</a:t>
            </a:r>
            <a:endParaRPr b="1"/>
          </a:p>
        </p:txBody>
      </p:sp>
      <p:sp>
        <p:nvSpPr>
          <p:cNvPr id="182" name="Google Shape;182;p30"/>
          <p:cNvSpPr txBox="1"/>
          <p:nvPr>
            <p:ph idx="1" type="body"/>
          </p:nvPr>
        </p:nvSpPr>
        <p:spPr>
          <a:xfrm>
            <a:off x="311700" y="1152475"/>
            <a:ext cx="8520600" cy="3416400"/>
          </a:xfrm>
          <a:prstGeom prst="rect">
            <a:avLst/>
          </a:prstGeom>
          <a:ln cap="flat" cmpd="sng" w="9525">
            <a:solidFill>
              <a:schemeClr val="dk1"/>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rPr i="1" lang="en"/>
              <a:t>Insert text here</a:t>
            </a:r>
            <a:endParaRPr i="1"/>
          </a:p>
        </p:txBody>
      </p:sp>
      <p:sp>
        <p:nvSpPr>
          <p:cNvPr id="183" name="Google Shape;183;p30"/>
          <p:cNvSpPr txBox="1"/>
          <p:nvPr/>
        </p:nvSpPr>
        <p:spPr>
          <a:xfrm>
            <a:off x="4566000" y="274325"/>
            <a:ext cx="4254300" cy="7941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Promotion is the fourth P in the marketing mix. Once a product is ready for market, strategies need to be developed to make the public aware and interested.</a:t>
            </a:r>
            <a:endParaRPr sz="12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31"/>
          <p:cNvSpPr txBox="1"/>
          <p:nvPr>
            <p:ph type="title"/>
          </p:nvPr>
        </p:nvSpPr>
        <p:spPr>
          <a:xfrm>
            <a:off x="311700" y="445025"/>
            <a:ext cx="4263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Packaging</a:t>
            </a:r>
            <a:endParaRPr b="1"/>
          </a:p>
        </p:txBody>
      </p:sp>
      <p:sp>
        <p:nvSpPr>
          <p:cNvPr id="189" name="Google Shape;189;p31"/>
          <p:cNvSpPr txBox="1"/>
          <p:nvPr>
            <p:ph idx="1" type="body"/>
          </p:nvPr>
        </p:nvSpPr>
        <p:spPr>
          <a:xfrm>
            <a:off x="311700" y="1152475"/>
            <a:ext cx="8520600" cy="34164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rPr i="1" lang="en"/>
              <a:t>Insert text here</a:t>
            </a:r>
            <a:endParaRPr i="1"/>
          </a:p>
        </p:txBody>
      </p:sp>
      <p:sp>
        <p:nvSpPr>
          <p:cNvPr id="190" name="Google Shape;190;p31"/>
          <p:cNvSpPr txBox="1"/>
          <p:nvPr/>
        </p:nvSpPr>
        <p:spPr>
          <a:xfrm>
            <a:off x="3724000" y="274325"/>
            <a:ext cx="5114400" cy="7941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Packaging is the fifth P in the marketing mix. This refers to the process of designing wrappers or containers to protect the product for transportation and distribution.</a:t>
            </a:r>
            <a:endParaRPr sz="12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56125" y="35637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Executive Summary</a:t>
            </a:r>
            <a:endParaRPr b="1"/>
          </a:p>
        </p:txBody>
      </p:sp>
      <p:sp>
        <p:nvSpPr>
          <p:cNvPr id="61" name="Google Shape;61;p14"/>
          <p:cNvSpPr txBox="1"/>
          <p:nvPr>
            <p:ph idx="1" type="body"/>
          </p:nvPr>
        </p:nvSpPr>
        <p:spPr>
          <a:xfrm>
            <a:off x="356125" y="1081475"/>
            <a:ext cx="3725100" cy="1126200"/>
          </a:xfrm>
          <a:prstGeom prst="rect">
            <a:avLst/>
          </a:prstGeom>
          <a:noFill/>
        </p:spPr>
        <p:txBody>
          <a:bodyPr anchorCtr="0" anchor="t" bIns="91425" lIns="91425" spcFirstLastPara="1" rIns="91425" wrap="square" tIns="91425">
            <a:spAutoFit/>
          </a:bodyPr>
          <a:lstStyle/>
          <a:p>
            <a:pPr indent="0" lvl="0" marL="0" rtl="0" algn="l">
              <a:lnSpc>
                <a:spcPct val="125000"/>
              </a:lnSpc>
              <a:spcBef>
                <a:spcPts val="1000"/>
              </a:spcBef>
              <a:spcAft>
                <a:spcPts val="0"/>
              </a:spcAft>
              <a:buSzPts val="688"/>
              <a:buNone/>
            </a:pPr>
            <a:r>
              <a:rPr b="1" lang="en" sz="1400">
                <a:solidFill>
                  <a:srgbClr val="F9A97D"/>
                </a:solidFill>
                <a:latin typeface="Proxima Nova"/>
                <a:ea typeface="Proxima Nova"/>
                <a:cs typeface="Proxima Nova"/>
                <a:sym typeface="Proxima Nova"/>
              </a:rPr>
              <a:t>Business Summary</a:t>
            </a:r>
            <a:endParaRPr b="1"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SzPts val="688"/>
              <a:buNone/>
            </a:pPr>
            <a:r>
              <a:rPr lang="en" sz="1200">
                <a:solidFill>
                  <a:srgbClr val="F37E5D"/>
                </a:solidFill>
                <a:latin typeface="Proxima Nova"/>
                <a:ea typeface="Proxima Nova"/>
                <a:cs typeface="Proxima Nova"/>
                <a:sym typeface="Proxima Nova"/>
              </a:rPr>
              <a:t>Headquarters:</a:t>
            </a:r>
            <a:r>
              <a:rPr lang="en" sz="1200">
                <a:solidFill>
                  <a:srgbClr val="ED0800"/>
                </a:solidFill>
                <a:latin typeface="Proxima Nova"/>
                <a:ea typeface="Proxima Nova"/>
                <a:cs typeface="Proxima Nova"/>
                <a:sym typeface="Proxima Nova"/>
              </a:rPr>
              <a:t> </a:t>
            </a:r>
            <a:endParaRPr sz="1200">
              <a:solidFill>
                <a:srgbClr val="666666"/>
              </a:solidFill>
              <a:latin typeface="Proxima Nova"/>
              <a:ea typeface="Proxima Nova"/>
              <a:cs typeface="Proxima Nova"/>
              <a:sym typeface="Proxima Nova"/>
            </a:endParaRPr>
          </a:p>
          <a:p>
            <a:pPr indent="0" lvl="0" marL="0" rtl="0" algn="l">
              <a:lnSpc>
                <a:spcPct val="125000"/>
              </a:lnSpc>
              <a:spcBef>
                <a:spcPts val="1000"/>
              </a:spcBef>
              <a:spcAft>
                <a:spcPts val="0"/>
              </a:spcAft>
              <a:buSzPts val="688"/>
              <a:buNone/>
            </a:pPr>
            <a:r>
              <a:rPr lang="en" sz="1200">
                <a:solidFill>
                  <a:srgbClr val="F37E5D"/>
                </a:solidFill>
                <a:latin typeface="Proxima Nova"/>
                <a:ea typeface="Proxima Nova"/>
                <a:cs typeface="Proxima Nova"/>
                <a:sym typeface="Proxima Nova"/>
              </a:rPr>
              <a:t>Boilerplate:</a:t>
            </a:r>
            <a:r>
              <a:rPr lang="en" sz="1200">
                <a:solidFill>
                  <a:srgbClr val="ED0800"/>
                </a:solidFill>
                <a:latin typeface="Proxima Nova"/>
                <a:ea typeface="Proxima Nova"/>
                <a:cs typeface="Proxima Nova"/>
                <a:sym typeface="Proxima Nova"/>
              </a:rPr>
              <a:t> </a:t>
            </a:r>
            <a:endParaRPr sz="1200">
              <a:solidFill>
                <a:srgbClr val="666666"/>
              </a:solidFill>
              <a:latin typeface="Proxima Nova"/>
              <a:ea typeface="Proxima Nova"/>
              <a:cs typeface="Proxima Nova"/>
              <a:sym typeface="Proxima Nova"/>
            </a:endParaRPr>
          </a:p>
        </p:txBody>
      </p:sp>
      <p:sp>
        <p:nvSpPr>
          <p:cNvPr id="62" name="Google Shape;62;p14"/>
          <p:cNvSpPr txBox="1"/>
          <p:nvPr/>
        </p:nvSpPr>
        <p:spPr>
          <a:xfrm>
            <a:off x="4616425" y="1081475"/>
            <a:ext cx="4114800" cy="1551600"/>
          </a:xfrm>
          <a:prstGeom prst="rect">
            <a:avLst/>
          </a:prstGeom>
          <a:noFill/>
          <a:ln>
            <a:noFill/>
          </a:ln>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b="1" lang="en">
                <a:solidFill>
                  <a:srgbClr val="F9A97D"/>
                </a:solidFill>
                <a:latin typeface="Proxima Nova"/>
                <a:ea typeface="Proxima Nova"/>
                <a:cs typeface="Proxima Nova"/>
                <a:sym typeface="Proxima Nova"/>
              </a:rPr>
              <a:t>Initiative overview</a:t>
            </a:r>
            <a:endParaRPr b="1">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Initiative Name:</a:t>
            </a:r>
            <a:r>
              <a:rPr lang="en" sz="1200">
                <a:solidFill>
                  <a:srgbClr val="ED0800"/>
                </a:solidFill>
                <a:latin typeface="Proxima Nova"/>
                <a:ea typeface="Proxima Nova"/>
                <a:cs typeface="Proxima Nova"/>
                <a:sym typeface="Proxima Nova"/>
              </a:rPr>
              <a:t> </a:t>
            </a:r>
            <a:endParaRPr sz="1200">
              <a:solidFill>
                <a:srgbClr val="ED0800"/>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Initiative Name:</a:t>
            </a:r>
            <a:r>
              <a:rPr lang="en" sz="1200">
                <a:solidFill>
                  <a:srgbClr val="ED0800"/>
                </a:solidFill>
                <a:latin typeface="Proxima Nova"/>
                <a:ea typeface="Proxima Nova"/>
                <a:cs typeface="Proxima Nova"/>
                <a:sym typeface="Proxima Nova"/>
              </a:rPr>
              <a:t> </a:t>
            </a:r>
            <a:endParaRPr sz="1200">
              <a:solidFill>
                <a:srgbClr val="ED0800"/>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Initiative Name:</a:t>
            </a:r>
            <a:r>
              <a:rPr lang="en" sz="1200">
                <a:solidFill>
                  <a:srgbClr val="ED0800"/>
                </a:solidFill>
                <a:latin typeface="Proxima Nova"/>
                <a:ea typeface="Proxima Nova"/>
                <a:cs typeface="Proxima Nova"/>
                <a:sym typeface="Proxima Nova"/>
              </a:rPr>
              <a:t> </a:t>
            </a:r>
            <a:endParaRPr sz="1200">
              <a:solidFill>
                <a:srgbClr val="ED0800"/>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200">
              <a:solidFill>
                <a:srgbClr val="ED0800"/>
              </a:solidFill>
              <a:latin typeface="Proxima Nova"/>
              <a:ea typeface="Proxima Nova"/>
              <a:cs typeface="Proxima Nova"/>
              <a:sym typeface="Proxima Nova"/>
            </a:endParaRPr>
          </a:p>
        </p:txBody>
      </p:sp>
      <p:sp>
        <p:nvSpPr>
          <p:cNvPr id="63" name="Google Shape;63;p14"/>
          <p:cNvSpPr txBox="1"/>
          <p:nvPr/>
        </p:nvSpPr>
        <p:spPr>
          <a:xfrm>
            <a:off x="4833600" y="157700"/>
            <a:ext cx="3956700" cy="572700"/>
          </a:xfrm>
          <a:prstGeom prst="rect">
            <a:avLst/>
          </a:prstGeom>
          <a:solidFill>
            <a:srgbClr val="EFEFEF"/>
          </a:solidFill>
          <a:ln>
            <a:noFill/>
          </a:ln>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An executive summary is the highest level overview of your marketing plan.</a:t>
            </a:r>
            <a:endParaRPr sz="1200">
              <a:latin typeface="Lato"/>
              <a:ea typeface="Lato"/>
              <a:cs typeface="Lato"/>
              <a:sym typeface="Lato"/>
            </a:endParaRPr>
          </a:p>
        </p:txBody>
      </p:sp>
      <p:sp>
        <p:nvSpPr>
          <p:cNvPr id="64" name="Google Shape;64;p14"/>
          <p:cNvSpPr txBox="1"/>
          <p:nvPr/>
        </p:nvSpPr>
        <p:spPr>
          <a:xfrm>
            <a:off x="356125" y="2795988"/>
            <a:ext cx="3454200" cy="1392900"/>
          </a:xfrm>
          <a:prstGeom prst="rect">
            <a:avLst/>
          </a:prstGeom>
          <a:no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None/>
            </a:pPr>
            <a:r>
              <a:rPr b="1" lang="en">
                <a:solidFill>
                  <a:srgbClr val="F9A97D"/>
                </a:solidFill>
                <a:latin typeface="Proxima Nova"/>
                <a:ea typeface="Proxima Nova"/>
                <a:cs typeface="Proxima Nova"/>
                <a:sym typeface="Proxima Nova"/>
              </a:rPr>
              <a:t>Marketing Team &amp; Management</a:t>
            </a:r>
            <a:endParaRPr b="1">
              <a:solidFill>
                <a:srgbClr val="F9A97D"/>
              </a:solidFill>
              <a:latin typeface="Proxima Nova"/>
              <a:ea typeface="Proxima Nova"/>
              <a:cs typeface="Proxima Nova"/>
              <a:sym typeface="Proxima Nova"/>
            </a:endParaRPr>
          </a:p>
          <a:p>
            <a:pPr indent="0" lvl="0" marL="0" rtl="0" algn="l">
              <a:spcBef>
                <a:spcPts val="1000"/>
              </a:spcBef>
              <a:spcAft>
                <a:spcPts val="0"/>
              </a:spcAft>
              <a:buNone/>
            </a:pPr>
            <a:r>
              <a:rPr lang="en" sz="1200">
                <a:solidFill>
                  <a:srgbClr val="F37E5D"/>
                </a:solidFill>
                <a:latin typeface="Proxima Nova"/>
                <a:ea typeface="Proxima Nova"/>
                <a:cs typeface="Proxima Nova"/>
                <a:sym typeface="Proxima Nova"/>
              </a:rPr>
              <a:t>Team Member Name:</a:t>
            </a:r>
            <a:r>
              <a:rPr lang="en" sz="1200">
                <a:solidFill>
                  <a:srgbClr val="ED0800"/>
                </a:solidFill>
                <a:latin typeface="Proxima Nova"/>
                <a:ea typeface="Proxima Nova"/>
                <a:cs typeface="Proxima Nova"/>
                <a:sym typeface="Proxima Nova"/>
              </a:rPr>
              <a:t> </a:t>
            </a:r>
            <a:endParaRPr sz="1200">
              <a:solidFill>
                <a:srgbClr val="ED0800"/>
              </a:solidFill>
              <a:latin typeface="Proxima Nova"/>
              <a:ea typeface="Proxima Nova"/>
              <a:cs typeface="Proxima Nova"/>
              <a:sym typeface="Proxima Nova"/>
            </a:endParaRPr>
          </a:p>
          <a:p>
            <a:pPr indent="0" lvl="0" marL="0" rtl="0" algn="l">
              <a:spcBef>
                <a:spcPts val="1000"/>
              </a:spcBef>
              <a:spcAft>
                <a:spcPts val="0"/>
              </a:spcAft>
              <a:buNone/>
            </a:pPr>
            <a:r>
              <a:rPr lang="en" sz="1200">
                <a:solidFill>
                  <a:srgbClr val="F37E5D"/>
                </a:solidFill>
                <a:latin typeface="Proxima Nova"/>
                <a:ea typeface="Proxima Nova"/>
                <a:cs typeface="Proxima Nova"/>
                <a:sym typeface="Proxima Nova"/>
              </a:rPr>
              <a:t>Team Member Name:</a:t>
            </a:r>
            <a:r>
              <a:rPr lang="en" sz="1200">
                <a:solidFill>
                  <a:srgbClr val="ED0800"/>
                </a:solidFill>
                <a:latin typeface="Proxima Nova"/>
                <a:ea typeface="Proxima Nova"/>
                <a:cs typeface="Proxima Nova"/>
                <a:sym typeface="Proxima Nova"/>
              </a:rPr>
              <a:t> </a:t>
            </a:r>
            <a:endParaRPr sz="1200">
              <a:solidFill>
                <a:srgbClr val="ED0800"/>
              </a:solidFill>
              <a:latin typeface="Proxima Nova"/>
              <a:ea typeface="Proxima Nova"/>
              <a:cs typeface="Proxima Nova"/>
              <a:sym typeface="Proxima Nova"/>
            </a:endParaRPr>
          </a:p>
          <a:p>
            <a:pPr indent="0" lvl="0" marL="0" rtl="0" algn="l">
              <a:spcBef>
                <a:spcPts val="1000"/>
              </a:spcBef>
              <a:spcAft>
                <a:spcPts val="0"/>
              </a:spcAft>
              <a:buNone/>
            </a:pPr>
            <a:r>
              <a:rPr lang="en" sz="1200">
                <a:solidFill>
                  <a:srgbClr val="F37E5D"/>
                </a:solidFill>
                <a:latin typeface="Proxima Nova"/>
                <a:ea typeface="Proxima Nova"/>
                <a:cs typeface="Proxima Nova"/>
                <a:sym typeface="Proxima Nova"/>
              </a:rPr>
              <a:t>Team Member Name:</a:t>
            </a:r>
            <a:r>
              <a:rPr lang="en" sz="1200">
                <a:solidFill>
                  <a:srgbClr val="ED0800"/>
                </a:solidFill>
                <a:latin typeface="Proxima Nova"/>
                <a:ea typeface="Proxima Nova"/>
                <a:cs typeface="Proxima Nova"/>
                <a:sym typeface="Proxima Nova"/>
              </a:rPr>
              <a:t> </a:t>
            </a:r>
            <a:endParaRPr sz="1200">
              <a:latin typeface="Proxima Nova"/>
              <a:ea typeface="Proxima Nova"/>
              <a:cs typeface="Proxima Nova"/>
              <a:sym typeface="Proxima Nova"/>
            </a:endParaRPr>
          </a:p>
        </p:txBody>
      </p:sp>
      <p:sp>
        <p:nvSpPr>
          <p:cNvPr id="65" name="Google Shape;65;p14"/>
          <p:cNvSpPr txBox="1"/>
          <p:nvPr/>
        </p:nvSpPr>
        <p:spPr>
          <a:xfrm>
            <a:off x="4616375" y="2785475"/>
            <a:ext cx="3725100" cy="1665900"/>
          </a:xfrm>
          <a:prstGeom prst="rect">
            <a:avLst/>
          </a:prstGeom>
          <a:noFill/>
          <a:ln>
            <a:noFill/>
          </a:ln>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b="1" lang="en">
                <a:solidFill>
                  <a:srgbClr val="F9A97D"/>
                </a:solidFill>
                <a:latin typeface="Proxima Nova"/>
                <a:ea typeface="Proxima Nova"/>
                <a:cs typeface="Proxima Nova"/>
                <a:sym typeface="Proxima Nova"/>
              </a:rPr>
              <a:t>Financial Considerations</a:t>
            </a:r>
            <a:endParaRPr b="1">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Clr>
                <a:schemeClr val="dk1"/>
              </a:buClr>
              <a:buSzPts val="1100"/>
              <a:buFont typeface="Arial"/>
              <a:buNone/>
            </a:pPr>
            <a:r>
              <a:t/>
            </a:r>
            <a:endParaRPr i="1" sz="1200">
              <a:solidFill>
                <a:srgbClr val="F37E5D"/>
              </a:solidFill>
              <a:latin typeface="Proxima Nova"/>
              <a:ea typeface="Proxima Nova"/>
              <a:cs typeface="Proxima Nova"/>
              <a:sym typeface="Proxima Nova"/>
            </a:endParaRPr>
          </a:p>
        </p:txBody>
      </p:sp>
      <p:cxnSp>
        <p:nvCxnSpPr>
          <p:cNvPr id="66" name="Google Shape;66;p14"/>
          <p:cNvCxnSpPr/>
          <p:nvPr/>
        </p:nvCxnSpPr>
        <p:spPr>
          <a:xfrm>
            <a:off x="4213350" y="981375"/>
            <a:ext cx="0" cy="3630300"/>
          </a:xfrm>
          <a:prstGeom prst="straightConnector1">
            <a:avLst/>
          </a:prstGeom>
          <a:noFill/>
          <a:ln cap="flat" cmpd="sng" w="9525">
            <a:solidFill>
              <a:schemeClr val="dk2"/>
            </a:solidFill>
            <a:prstDash val="solid"/>
            <a:round/>
            <a:headEnd len="med" w="med" type="none"/>
            <a:tailEnd len="med" w="med" type="none"/>
          </a:ln>
        </p:spPr>
      </p:cxnSp>
      <p:cxnSp>
        <p:nvCxnSpPr>
          <p:cNvPr id="67" name="Google Shape;67;p14"/>
          <p:cNvCxnSpPr/>
          <p:nvPr/>
        </p:nvCxnSpPr>
        <p:spPr>
          <a:xfrm>
            <a:off x="457200" y="2616000"/>
            <a:ext cx="83331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32"/>
          <p:cNvSpPr txBox="1"/>
          <p:nvPr>
            <p:ph type="title"/>
          </p:nvPr>
        </p:nvSpPr>
        <p:spPr>
          <a:xfrm>
            <a:off x="311700" y="445025"/>
            <a:ext cx="4254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Positioning</a:t>
            </a:r>
            <a:endParaRPr b="1"/>
          </a:p>
        </p:txBody>
      </p:sp>
      <p:sp>
        <p:nvSpPr>
          <p:cNvPr id="196" name="Google Shape;196;p32"/>
          <p:cNvSpPr txBox="1"/>
          <p:nvPr>
            <p:ph idx="1" type="body"/>
          </p:nvPr>
        </p:nvSpPr>
        <p:spPr>
          <a:xfrm>
            <a:off x="311700" y="1412475"/>
            <a:ext cx="8520600" cy="31563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rPr i="1" lang="en"/>
              <a:t>Insert text here</a:t>
            </a:r>
            <a:endParaRPr i="1"/>
          </a:p>
        </p:txBody>
      </p:sp>
      <p:sp>
        <p:nvSpPr>
          <p:cNvPr id="197" name="Google Shape;197;p32"/>
          <p:cNvSpPr txBox="1"/>
          <p:nvPr/>
        </p:nvSpPr>
        <p:spPr>
          <a:xfrm>
            <a:off x="2847775" y="274325"/>
            <a:ext cx="5984400" cy="10065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Positioning is the sixth P in the marketing mix. A marketer’s goal with positioning is to establish the brand’s identity according to what the target audience desires. They want to influence consumers to perceive their brand or product differently and distinguish themselves from competitors.</a:t>
            </a:r>
            <a:endParaRPr sz="12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33"/>
          <p:cNvSpPr txBox="1"/>
          <p:nvPr>
            <p:ph type="title"/>
          </p:nvPr>
        </p:nvSpPr>
        <p:spPr>
          <a:xfrm>
            <a:off x="311700" y="445025"/>
            <a:ext cx="4263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People</a:t>
            </a:r>
            <a:endParaRPr b="1"/>
          </a:p>
        </p:txBody>
      </p:sp>
      <p:sp>
        <p:nvSpPr>
          <p:cNvPr id="203" name="Google Shape;203;p33"/>
          <p:cNvSpPr txBox="1"/>
          <p:nvPr>
            <p:ph idx="1" type="body"/>
          </p:nvPr>
        </p:nvSpPr>
        <p:spPr>
          <a:xfrm>
            <a:off x="311700" y="1152475"/>
            <a:ext cx="8520600" cy="34164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rPr i="1" lang="en"/>
              <a:t>Insert text here</a:t>
            </a:r>
            <a:endParaRPr i="1"/>
          </a:p>
        </p:txBody>
      </p:sp>
      <p:sp>
        <p:nvSpPr>
          <p:cNvPr id="204" name="Google Shape;204;p33"/>
          <p:cNvSpPr txBox="1"/>
          <p:nvPr/>
        </p:nvSpPr>
        <p:spPr>
          <a:xfrm>
            <a:off x="3688950" y="124375"/>
            <a:ext cx="5123700" cy="7941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People is the seventh P in the marketing mix. This refers to anyone involved in the business, whether via sales, product design, management, or any other field that will affect the business’s success.</a:t>
            </a:r>
            <a:endParaRPr sz="12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4"/>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Pricing Strategy</a:t>
            </a:r>
            <a:endParaRPr b="1"/>
          </a:p>
        </p:txBody>
      </p:sp>
      <p:sp>
        <p:nvSpPr>
          <p:cNvPr id="210" name="Google Shape;210;p34"/>
          <p:cNvSpPr txBox="1"/>
          <p:nvPr>
            <p:ph idx="1" type="body"/>
          </p:nvPr>
        </p:nvSpPr>
        <p:spPr>
          <a:xfrm>
            <a:off x="4352400" y="303725"/>
            <a:ext cx="4334400" cy="855300"/>
          </a:xfrm>
          <a:prstGeom prst="rect">
            <a:avLst/>
          </a:prstGeom>
          <a:solidFill>
            <a:srgbClr val="EFEFEF"/>
          </a:solidFill>
        </p:spPr>
        <p:txBody>
          <a:bodyPr anchorCtr="0" anchor="t" bIns="91425" lIns="91425" spcFirstLastPara="1" rIns="91425" wrap="square" tIns="91425">
            <a:norm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Define how pricing relates to your marketing as in economy pricing, skimming prices, competitive pricing, luxury pricing, and so on.</a:t>
            </a:r>
            <a:endParaRPr sz="1200"/>
          </a:p>
        </p:txBody>
      </p:sp>
      <p:sp>
        <p:nvSpPr>
          <p:cNvPr id="211" name="Google Shape;211;p34"/>
          <p:cNvSpPr txBox="1"/>
          <p:nvPr/>
        </p:nvSpPr>
        <p:spPr>
          <a:xfrm>
            <a:off x="381975" y="1323625"/>
            <a:ext cx="8304900" cy="33492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i="1" lang="en"/>
              <a:t>Insert text here</a:t>
            </a:r>
            <a:endParaRPr i="1"/>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35"/>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Initiatives</a:t>
            </a:r>
            <a:endParaRPr b="1"/>
          </a:p>
        </p:txBody>
      </p:sp>
      <p:sp>
        <p:nvSpPr>
          <p:cNvPr id="217" name="Google Shape;217;p35"/>
          <p:cNvSpPr txBox="1"/>
          <p:nvPr>
            <p:ph idx="1" type="body"/>
          </p:nvPr>
        </p:nvSpPr>
        <p:spPr>
          <a:xfrm>
            <a:off x="4572000" y="310325"/>
            <a:ext cx="4187100" cy="7074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05000"/>
              </a:lnSpc>
              <a:spcBef>
                <a:spcPts val="1000"/>
              </a:spcBef>
              <a:spcAft>
                <a:spcPts val="0"/>
              </a:spcAft>
              <a:buSzPts val="1018"/>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Initiatives are key marketing activities the team will focus on to influence the KPIs and goals set forth in your marketing plan.</a:t>
            </a:r>
            <a:endParaRPr sz="1200"/>
          </a:p>
        </p:txBody>
      </p:sp>
      <p:graphicFrame>
        <p:nvGraphicFramePr>
          <p:cNvPr id="218" name="Google Shape;218;p35"/>
          <p:cNvGraphicFramePr/>
          <p:nvPr/>
        </p:nvGraphicFramePr>
        <p:xfrm>
          <a:off x="4713900" y="1334300"/>
          <a:ext cx="3000000" cy="3000000"/>
        </p:xfrm>
        <a:graphic>
          <a:graphicData uri="http://schemas.openxmlformats.org/drawingml/2006/table">
            <a:tbl>
              <a:tblPr>
                <a:noFill/>
                <a:tableStyleId>{723552F3-B8A6-491E-9981-099AE4B15EE3}</a:tableStyleId>
              </a:tblPr>
              <a:tblGrid>
                <a:gridCol w="2113700"/>
                <a:gridCol w="2113700"/>
              </a:tblGrid>
              <a:tr h="2284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#2</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28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Initiative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28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Description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28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Goal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28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Metrics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graphicFrame>
        <p:nvGraphicFramePr>
          <p:cNvPr id="219" name="Google Shape;219;p35"/>
          <p:cNvGraphicFramePr/>
          <p:nvPr/>
        </p:nvGraphicFramePr>
        <p:xfrm>
          <a:off x="393850" y="3094250"/>
          <a:ext cx="3000000" cy="3000000"/>
        </p:xfrm>
        <a:graphic>
          <a:graphicData uri="http://schemas.openxmlformats.org/drawingml/2006/table">
            <a:tbl>
              <a:tblPr>
                <a:noFill/>
                <a:tableStyleId>{723552F3-B8A6-491E-9981-099AE4B15EE3}</a:tableStyleId>
              </a:tblPr>
              <a:tblGrid>
                <a:gridCol w="2113700"/>
                <a:gridCol w="2113700"/>
              </a:tblGrid>
              <a:tr h="3082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#3</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Initiative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Description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Goal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Metrics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graphicFrame>
        <p:nvGraphicFramePr>
          <p:cNvPr id="220" name="Google Shape;220;p35"/>
          <p:cNvGraphicFramePr/>
          <p:nvPr/>
        </p:nvGraphicFramePr>
        <p:xfrm>
          <a:off x="393850" y="1334300"/>
          <a:ext cx="3000000" cy="3000000"/>
        </p:xfrm>
        <a:graphic>
          <a:graphicData uri="http://schemas.openxmlformats.org/drawingml/2006/table">
            <a:tbl>
              <a:tblPr>
                <a:noFill/>
                <a:tableStyleId>{723552F3-B8A6-491E-9981-099AE4B15EE3}</a:tableStyleId>
              </a:tblPr>
              <a:tblGrid>
                <a:gridCol w="2113700"/>
                <a:gridCol w="2113700"/>
              </a:tblGrid>
              <a:tr h="298450">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#1</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84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Initiative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84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Description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84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Goal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84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Metrics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graphicFrame>
        <p:nvGraphicFramePr>
          <p:cNvPr id="221" name="Google Shape;221;p35"/>
          <p:cNvGraphicFramePr/>
          <p:nvPr/>
        </p:nvGraphicFramePr>
        <p:xfrm>
          <a:off x="4713900" y="3094250"/>
          <a:ext cx="3000000" cy="3000000"/>
        </p:xfrm>
        <a:graphic>
          <a:graphicData uri="http://schemas.openxmlformats.org/drawingml/2006/table">
            <a:tbl>
              <a:tblPr>
                <a:noFill/>
                <a:tableStyleId>{723552F3-B8A6-491E-9981-099AE4B15EE3}</a:tableStyleId>
              </a:tblPr>
              <a:tblGrid>
                <a:gridCol w="2113700"/>
                <a:gridCol w="2113700"/>
              </a:tblGrid>
              <a:tr h="3082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#4</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Initiative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Description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Goal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Metrics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36"/>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Channels</a:t>
            </a:r>
            <a:endParaRPr b="1"/>
          </a:p>
        </p:txBody>
      </p:sp>
      <p:sp>
        <p:nvSpPr>
          <p:cNvPr id="227" name="Google Shape;227;p36"/>
          <p:cNvSpPr txBox="1"/>
          <p:nvPr>
            <p:ph idx="1" type="body"/>
          </p:nvPr>
        </p:nvSpPr>
        <p:spPr>
          <a:xfrm>
            <a:off x="311700" y="1412475"/>
            <a:ext cx="4260300" cy="3500100"/>
          </a:xfrm>
          <a:prstGeom prst="rect">
            <a:avLst/>
          </a:prstGeom>
        </p:spPr>
        <p:txBody>
          <a:bodyPr anchorCtr="0" anchor="t" bIns="91425" lIns="91425" spcFirstLastPara="1" rIns="91425" wrap="square" tIns="91425">
            <a:normAutofit/>
          </a:bodyPr>
          <a:lstStyle/>
          <a:p>
            <a:pPr indent="0" lvl="0" marL="0" rtl="0" algn="l">
              <a:lnSpc>
                <a:spcPct val="125000"/>
              </a:lnSpc>
              <a:spcBef>
                <a:spcPts val="1000"/>
              </a:spcBef>
              <a:spcAft>
                <a:spcPts val="0"/>
              </a:spcAft>
              <a:buNone/>
            </a:pPr>
            <a:r>
              <a:rPr lang="en" sz="1400">
                <a:solidFill>
                  <a:srgbClr val="F9A97D"/>
                </a:solidFill>
                <a:latin typeface="Proxima Nova"/>
                <a:ea typeface="Proxima Nova"/>
                <a:cs typeface="Proxima Nova"/>
                <a:sym typeface="Proxima Nova"/>
              </a:rPr>
              <a:t>Channel #1</a:t>
            </a:r>
            <a:endParaRPr i="1"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sz="1400">
                <a:solidFill>
                  <a:srgbClr val="F9A97D"/>
                </a:solidFill>
                <a:latin typeface="Proxima Nova"/>
                <a:ea typeface="Proxima Nova"/>
                <a:cs typeface="Proxima Nova"/>
                <a:sym typeface="Proxima Nova"/>
              </a:rPr>
              <a:t>Channel #2</a:t>
            </a:r>
            <a:endParaRPr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sz="1400">
                <a:solidFill>
                  <a:srgbClr val="F9A97D"/>
                </a:solidFill>
                <a:latin typeface="Proxima Nova"/>
                <a:ea typeface="Proxima Nova"/>
                <a:cs typeface="Proxima Nova"/>
                <a:sym typeface="Proxima Nova"/>
              </a:rPr>
              <a:t>Channel #3</a:t>
            </a:r>
            <a:endParaRPr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sz="1400">
                <a:solidFill>
                  <a:srgbClr val="F9A97D"/>
                </a:solidFill>
                <a:latin typeface="Proxima Nova"/>
                <a:ea typeface="Proxima Nova"/>
                <a:cs typeface="Proxima Nova"/>
                <a:sym typeface="Proxima Nova"/>
              </a:rPr>
              <a:t>Channel #4 </a:t>
            </a:r>
            <a:endParaRPr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400">
              <a:solidFill>
                <a:srgbClr val="F9A97D"/>
              </a:solidFill>
              <a:latin typeface="Proxima Nova"/>
              <a:ea typeface="Proxima Nova"/>
              <a:cs typeface="Proxima Nova"/>
              <a:sym typeface="Proxima Nova"/>
            </a:endParaRPr>
          </a:p>
        </p:txBody>
      </p:sp>
      <p:sp>
        <p:nvSpPr>
          <p:cNvPr id="228" name="Google Shape;228;p36"/>
          <p:cNvSpPr txBox="1"/>
          <p:nvPr/>
        </p:nvSpPr>
        <p:spPr>
          <a:xfrm>
            <a:off x="4572000" y="315775"/>
            <a:ext cx="4036500" cy="8313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 marketing channel can mean any method or platform that’s used to market a product or service to consumers.</a:t>
            </a:r>
            <a:endParaRPr sz="1200"/>
          </a:p>
        </p:txBody>
      </p:sp>
      <p:sp>
        <p:nvSpPr>
          <p:cNvPr id="229" name="Google Shape;229;p36"/>
          <p:cNvSpPr txBox="1"/>
          <p:nvPr/>
        </p:nvSpPr>
        <p:spPr>
          <a:xfrm>
            <a:off x="4572000" y="1412475"/>
            <a:ext cx="4260300" cy="3500100"/>
          </a:xfrm>
          <a:prstGeom prst="rect">
            <a:avLst/>
          </a:prstGeom>
          <a:noFill/>
          <a:ln>
            <a:noFill/>
          </a:ln>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lang="en">
                <a:solidFill>
                  <a:srgbClr val="F9A97D"/>
                </a:solidFill>
                <a:latin typeface="Proxima Nova"/>
                <a:ea typeface="Proxima Nova"/>
                <a:cs typeface="Proxima Nova"/>
                <a:sym typeface="Proxima Nova"/>
              </a:rPr>
              <a:t>Channel #5</a:t>
            </a:r>
            <a:endParaRPr>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Clr>
                <a:schemeClr val="dk1"/>
              </a:buClr>
              <a:buSzPts val="1100"/>
              <a:buFont typeface="Arial"/>
              <a:buNone/>
            </a:pPr>
            <a:r>
              <a:t/>
            </a:r>
            <a:endParaRPr>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a:solidFill>
                  <a:srgbClr val="F9A97D"/>
                </a:solidFill>
                <a:latin typeface="Proxima Nova"/>
                <a:ea typeface="Proxima Nova"/>
                <a:cs typeface="Proxima Nova"/>
                <a:sym typeface="Proxima Nova"/>
              </a:rPr>
              <a:t>Channel #6</a:t>
            </a:r>
            <a:endParaRPr>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Clr>
                <a:schemeClr val="dk1"/>
              </a:buClr>
              <a:buSzPts val="1100"/>
              <a:buFont typeface="Arial"/>
              <a:buNone/>
            </a:pPr>
            <a:r>
              <a:t/>
            </a:r>
            <a:endParaRPr>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a:solidFill>
                  <a:srgbClr val="F9A97D"/>
                </a:solidFill>
                <a:latin typeface="Proxima Nova"/>
                <a:ea typeface="Proxima Nova"/>
                <a:cs typeface="Proxima Nova"/>
                <a:sym typeface="Proxima Nova"/>
              </a:rPr>
              <a:t>Channel #7</a:t>
            </a:r>
            <a:endParaRPr>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Clr>
                <a:schemeClr val="dk1"/>
              </a:buClr>
              <a:buSzPts val="1100"/>
              <a:buFont typeface="Arial"/>
              <a:buNone/>
            </a:pPr>
            <a:r>
              <a:t/>
            </a:r>
            <a:endParaRPr>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a:solidFill>
                  <a:srgbClr val="F9A97D"/>
                </a:solidFill>
                <a:latin typeface="Proxima Nova"/>
                <a:ea typeface="Proxima Nova"/>
                <a:cs typeface="Proxima Nova"/>
                <a:sym typeface="Proxima Nova"/>
              </a:rPr>
              <a:t>Channel #8</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37"/>
          <p:cNvSpPr txBox="1"/>
          <p:nvPr>
            <p:ph type="title"/>
          </p:nvPr>
        </p:nvSpPr>
        <p:spPr>
          <a:xfrm>
            <a:off x="282075" y="235450"/>
            <a:ext cx="4186800" cy="9675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Responsibilities</a:t>
            </a:r>
            <a:endParaRPr b="1"/>
          </a:p>
        </p:txBody>
      </p:sp>
      <p:sp>
        <p:nvSpPr>
          <p:cNvPr id="235" name="Google Shape;235;p37"/>
          <p:cNvSpPr txBox="1"/>
          <p:nvPr/>
        </p:nvSpPr>
        <p:spPr>
          <a:xfrm>
            <a:off x="4572000" y="188200"/>
            <a:ext cx="4393500" cy="10620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As a team (including cross-functional roles), define who is responsible for specific actions throughout the marketing supply chain as you execute initiatives so you may hold one another accountable.</a:t>
            </a:r>
            <a:endParaRPr sz="1200"/>
          </a:p>
        </p:txBody>
      </p:sp>
      <p:graphicFrame>
        <p:nvGraphicFramePr>
          <p:cNvPr id="236" name="Google Shape;236;p37"/>
          <p:cNvGraphicFramePr/>
          <p:nvPr/>
        </p:nvGraphicFramePr>
        <p:xfrm>
          <a:off x="317850" y="1412475"/>
          <a:ext cx="3000000" cy="3000000"/>
        </p:xfrm>
        <a:graphic>
          <a:graphicData uri="http://schemas.openxmlformats.org/drawingml/2006/table">
            <a:tbl>
              <a:tblPr>
                <a:noFill/>
                <a:tableStyleId>{723552F3-B8A6-491E-9981-099AE4B15EE3}</a:tableStyleId>
              </a:tblPr>
              <a:tblGrid>
                <a:gridCol w="4254150"/>
                <a:gridCol w="4254150"/>
              </a:tblGrid>
              <a:tr h="3504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Responsibility</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Person/Role Accountable</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Ideation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Strategy</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Writing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Design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Publishing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Automation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Measurement</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Communication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Iteration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38"/>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Technology</a:t>
            </a:r>
            <a:endParaRPr b="1"/>
          </a:p>
        </p:txBody>
      </p:sp>
      <p:sp>
        <p:nvSpPr>
          <p:cNvPr id="242" name="Google Shape;242;p38"/>
          <p:cNvSpPr txBox="1"/>
          <p:nvPr/>
        </p:nvSpPr>
        <p:spPr>
          <a:xfrm>
            <a:off x="4144600" y="378775"/>
            <a:ext cx="4642500" cy="6003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Define the software, tools, and resources you will use to plan, execute, monitor, and control your marketing plan.</a:t>
            </a:r>
            <a:endParaRPr sz="1200"/>
          </a:p>
        </p:txBody>
      </p:sp>
      <p:graphicFrame>
        <p:nvGraphicFramePr>
          <p:cNvPr id="243" name="Google Shape;243;p38"/>
          <p:cNvGraphicFramePr/>
          <p:nvPr/>
        </p:nvGraphicFramePr>
        <p:xfrm>
          <a:off x="311675" y="1102225"/>
          <a:ext cx="3000000" cy="3000000"/>
        </p:xfrm>
        <a:graphic>
          <a:graphicData uri="http://schemas.openxmlformats.org/drawingml/2006/table">
            <a:tbl>
              <a:tblPr>
                <a:noFill/>
                <a:tableStyleId>{723552F3-B8A6-491E-9981-099AE4B15EE3}</a:tableStyleId>
              </a:tblPr>
              <a:tblGrid>
                <a:gridCol w="4237675"/>
                <a:gridCol w="4237675"/>
              </a:tblGrid>
              <a:tr h="291950">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Technology</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Your Tool</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Customer Relationship Management (CRM)</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Website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Blog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Email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Social Media</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Search Engine Optimization (SEO)</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Analytics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Testing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Knowledge Sharing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Communication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Work Management</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Editorial Calendar</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39"/>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Editorial Calendar</a:t>
            </a:r>
            <a:endParaRPr b="1"/>
          </a:p>
        </p:txBody>
      </p:sp>
      <p:sp>
        <p:nvSpPr>
          <p:cNvPr id="249" name="Google Shape;249;p39"/>
          <p:cNvSpPr txBox="1"/>
          <p:nvPr/>
        </p:nvSpPr>
        <p:spPr>
          <a:xfrm>
            <a:off x="4572000" y="213200"/>
            <a:ext cx="4114800" cy="8313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 marketing calendar is a tool for planning and organizing your marketing projects in one place. </a:t>
            </a:r>
            <a:r>
              <a:rPr lang="en" sz="1200" u="sng">
                <a:solidFill>
                  <a:srgbClr val="1155CC"/>
                </a:solidFill>
                <a:latin typeface="Proxima Nova"/>
                <a:ea typeface="Proxima Nova"/>
                <a:cs typeface="Proxima Nova"/>
                <a:sym typeface="Proxima Nova"/>
                <a:hlinkClick r:id="rId3">
                  <a:extLst>
                    <a:ext uri="{A12FA001-AC4F-418D-AE19-62706E023703}">
                      <ahyp:hlinkClr val="tx"/>
                    </a:ext>
                  </a:extLst>
                </a:hlinkClick>
              </a:rPr>
              <a:t>Start free with Marketing Calendar by CoSchedule</a:t>
            </a:r>
            <a:r>
              <a:rPr lang="en" sz="1200">
                <a:solidFill>
                  <a:srgbClr val="666666"/>
                </a:solidFill>
                <a:latin typeface="Proxima Nova"/>
                <a:ea typeface="Proxima Nova"/>
                <a:cs typeface="Proxima Nova"/>
                <a:sym typeface="Proxima Nova"/>
              </a:rPr>
              <a:t>.</a:t>
            </a:r>
            <a:endParaRPr sz="1200"/>
          </a:p>
        </p:txBody>
      </p:sp>
      <p:pic>
        <p:nvPicPr>
          <p:cNvPr id="250" name="Google Shape;250;p39"/>
          <p:cNvPicPr preferRelativeResize="0"/>
          <p:nvPr/>
        </p:nvPicPr>
        <p:blipFill>
          <a:blip r:embed="rId4">
            <a:alphaModFix/>
          </a:blip>
          <a:stretch>
            <a:fillRect/>
          </a:stretch>
        </p:blipFill>
        <p:spPr>
          <a:xfrm>
            <a:off x="1713138" y="1142650"/>
            <a:ext cx="5717718" cy="382097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40"/>
          <p:cNvSpPr txBox="1"/>
          <p:nvPr>
            <p:ph type="title"/>
          </p:nvPr>
        </p:nvSpPr>
        <p:spPr>
          <a:xfrm>
            <a:off x="356125" y="391700"/>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Budget</a:t>
            </a:r>
            <a:endParaRPr b="1"/>
          </a:p>
        </p:txBody>
      </p:sp>
      <p:sp>
        <p:nvSpPr>
          <p:cNvPr id="256" name="Google Shape;256;p40"/>
          <p:cNvSpPr txBox="1"/>
          <p:nvPr/>
        </p:nvSpPr>
        <p:spPr>
          <a:xfrm>
            <a:off x="4276025" y="243950"/>
            <a:ext cx="4410900" cy="6003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Your marketing budget is the planned amount of money you’ll spend to make your marketing goal a reality.</a:t>
            </a:r>
            <a:endParaRPr sz="1200"/>
          </a:p>
        </p:txBody>
      </p:sp>
      <p:graphicFrame>
        <p:nvGraphicFramePr>
          <p:cNvPr id="257" name="Google Shape;257;p40"/>
          <p:cNvGraphicFramePr/>
          <p:nvPr/>
        </p:nvGraphicFramePr>
        <p:xfrm>
          <a:off x="457200" y="1017725"/>
          <a:ext cx="3000000" cy="3000000"/>
        </p:xfrm>
        <a:graphic>
          <a:graphicData uri="http://schemas.openxmlformats.org/drawingml/2006/table">
            <a:tbl>
              <a:tblPr>
                <a:noFill/>
                <a:tableStyleId>{723552F3-B8A6-491E-9981-099AE4B15EE3}</a:tableStyleId>
              </a:tblPr>
              <a:tblGrid>
                <a:gridCol w="4114800"/>
                <a:gridCol w="4114800"/>
              </a:tblGrid>
              <a:tr h="342800">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Expense Type</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Cost</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231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Outsourcing/Agencies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231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Partnerships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231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Paid Promotions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231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Events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23175">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Total Expenses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5"/>
          <p:cNvSpPr txBox="1"/>
          <p:nvPr>
            <p:ph type="title"/>
          </p:nvPr>
        </p:nvSpPr>
        <p:spPr>
          <a:xfrm>
            <a:off x="311700" y="445025"/>
            <a:ext cx="4245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Mission Statement</a:t>
            </a:r>
            <a:endParaRPr b="1"/>
          </a:p>
        </p:txBody>
      </p:sp>
      <p:sp>
        <p:nvSpPr>
          <p:cNvPr id="73" name="Google Shape;73;p15"/>
          <p:cNvSpPr txBox="1"/>
          <p:nvPr>
            <p:ph idx="1" type="body"/>
          </p:nvPr>
        </p:nvSpPr>
        <p:spPr>
          <a:xfrm>
            <a:off x="4557300" y="251675"/>
            <a:ext cx="4148400" cy="8700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 mission statement explains what benefits your organization provides through your product or service.</a:t>
            </a:r>
            <a:endParaRPr sz="1200"/>
          </a:p>
        </p:txBody>
      </p:sp>
      <p:sp>
        <p:nvSpPr>
          <p:cNvPr id="74" name="Google Shape;74;p15"/>
          <p:cNvSpPr txBox="1"/>
          <p:nvPr/>
        </p:nvSpPr>
        <p:spPr>
          <a:xfrm>
            <a:off x="435300" y="1572375"/>
            <a:ext cx="8270400" cy="3189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i="1" lang="en"/>
              <a:t>Insert text here</a:t>
            </a:r>
            <a:endParaRPr i="1"/>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6"/>
          <p:cNvSpPr txBox="1"/>
          <p:nvPr>
            <p:ph type="title"/>
          </p:nvPr>
        </p:nvSpPr>
        <p:spPr>
          <a:xfrm>
            <a:off x="457200" y="445025"/>
            <a:ext cx="41148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Goals</a:t>
            </a:r>
            <a:endParaRPr b="1"/>
          </a:p>
        </p:txBody>
      </p:sp>
      <p:sp>
        <p:nvSpPr>
          <p:cNvPr id="80" name="Google Shape;80;p16"/>
          <p:cNvSpPr txBox="1"/>
          <p:nvPr>
            <p:ph idx="1" type="body"/>
          </p:nvPr>
        </p:nvSpPr>
        <p:spPr>
          <a:xfrm>
            <a:off x="4572000" y="153725"/>
            <a:ext cx="4076700" cy="8640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Marketing goals are specific, measurable, aspirational, realistic, and time-bound that serve as the “north star” for all marketing efforts.</a:t>
            </a:r>
            <a:endParaRPr sz="1200"/>
          </a:p>
        </p:txBody>
      </p:sp>
      <p:graphicFrame>
        <p:nvGraphicFramePr>
          <p:cNvPr id="81" name="Google Shape;81;p16"/>
          <p:cNvGraphicFramePr/>
          <p:nvPr/>
        </p:nvGraphicFramePr>
        <p:xfrm>
          <a:off x="457200" y="1716700"/>
          <a:ext cx="3000000" cy="3000000"/>
        </p:xfrm>
        <a:graphic>
          <a:graphicData uri="http://schemas.openxmlformats.org/drawingml/2006/table">
            <a:tbl>
              <a:tblPr>
                <a:noFill/>
                <a:tableStyleId>{85E3CF06-C172-4A13-B5E9-6DF5D9FCD457}</a:tableStyleId>
              </a:tblPr>
              <a:tblGrid>
                <a:gridCol w="4114800"/>
                <a:gridCol w="4114800"/>
              </a:tblGrid>
              <a:tr h="5901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Marketing Goal Name:</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Marketing Goal Description: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95250">
                <a:tc gridSpan="2">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Marketing Goal #1:</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hMerge="1"/>
              </a:tr>
              <a:tr h="695250">
                <a:tc gridSpan="2">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Marketing Goal #2:</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hMerge="1"/>
              </a:tr>
              <a:tr h="695250">
                <a:tc gridSpan="2">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Marketing Goal #3:</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h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7"/>
          <p:cNvSpPr txBox="1"/>
          <p:nvPr>
            <p:ph type="title"/>
          </p:nvPr>
        </p:nvSpPr>
        <p:spPr>
          <a:xfrm>
            <a:off x="457200" y="204325"/>
            <a:ext cx="4254900" cy="129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Key Performance </a:t>
            </a:r>
            <a:endParaRPr b="1"/>
          </a:p>
          <a:p>
            <a:pPr indent="0" lvl="0" marL="0" rtl="0" algn="l">
              <a:spcBef>
                <a:spcPts val="0"/>
              </a:spcBef>
              <a:spcAft>
                <a:spcPts val="0"/>
              </a:spcAft>
              <a:buNone/>
            </a:pPr>
            <a:r>
              <a:rPr b="1" lang="en"/>
              <a:t>Indicators (KPIs)</a:t>
            </a:r>
            <a:endParaRPr b="1"/>
          </a:p>
        </p:txBody>
      </p:sp>
      <p:sp>
        <p:nvSpPr>
          <p:cNvPr id="87" name="Google Shape;87;p17"/>
          <p:cNvSpPr txBox="1"/>
          <p:nvPr>
            <p:ph idx="1" type="body"/>
          </p:nvPr>
        </p:nvSpPr>
        <p:spPr>
          <a:xfrm>
            <a:off x="4572000" y="204325"/>
            <a:ext cx="4215300" cy="10662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 marketing metric is a quantifiable variable that can be measured to track performance. It may be helpful to choose lead indicators that are likely to result in meeting goals.</a:t>
            </a:r>
            <a:endParaRPr sz="1200"/>
          </a:p>
        </p:txBody>
      </p:sp>
      <p:graphicFrame>
        <p:nvGraphicFramePr>
          <p:cNvPr id="88" name="Google Shape;88;p17"/>
          <p:cNvGraphicFramePr/>
          <p:nvPr/>
        </p:nvGraphicFramePr>
        <p:xfrm>
          <a:off x="457200" y="1716700"/>
          <a:ext cx="3000000" cy="3000000"/>
        </p:xfrm>
        <a:graphic>
          <a:graphicData uri="http://schemas.openxmlformats.org/drawingml/2006/table">
            <a:tbl>
              <a:tblPr>
                <a:noFill/>
                <a:tableStyleId>{85E3CF06-C172-4A13-B5E9-6DF5D9FCD457}</a:tableStyleId>
              </a:tblPr>
              <a:tblGrid>
                <a:gridCol w="4114800"/>
                <a:gridCol w="4215300"/>
              </a:tblGrid>
              <a:tr h="695250">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Marketing KPI Name</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Marketing KPI Description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95250">
                <a:tc gridSpan="2">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Marketing KPI #1:</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hMerge="1"/>
              </a:tr>
              <a:tr h="695250">
                <a:tc gridSpan="2">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Marketing KPI #2:</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hMerge="1"/>
              </a:tr>
              <a:tr h="695250">
                <a:tc gridSpan="2">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Marketing KPI #3:</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h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8"/>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Target Audience</a:t>
            </a:r>
            <a:endParaRPr b="1"/>
          </a:p>
        </p:txBody>
      </p:sp>
      <p:sp>
        <p:nvSpPr>
          <p:cNvPr id="94" name="Google Shape;94;p18"/>
          <p:cNvSpPr txBox="1"/>
          <p:nvPr>
            <p:ph idx="1" type="body"/>
          </p:nvPr>
        </p:nvSpPr>
        <p:spPr>
          <a:xfrm>
            <a:off x="311700" y="1152475"/>
            <a:ext cx="3126300" cy="11040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Your target audience is the ideal customer you want to attract to your product or service through your marketing efforts.</a:t>
            </a:r>
            <a:endParaRPr sz="1200"/>
          </a:p>
        </p:txBody>
      </p:sp>
      <p:graphicFrame>
        <p:nvGraphicFramePr>
          <p:cNvPr id="95" name="Google Shape;95;p18"/>
          <p:cNvGraphicFramePr/>
          <p:nvPr/>
        </p:nvGraphicFramePr>
        <p:xfrm>
          <a:off x="3668175" y="160075"/>
          <a:ext cx="3000000" cy="3000000"/>
        </p:xfrm>
        <a:graphic>
          <a:graphicData uri="http://schemas.openxmlformats.org/drawingml/2006/table">
            <a:tbl>
              <a:tblPr>
                <a:noFill/>
                <a:tableStyleId>{85E3CF06-C172-4A13-B5E9-6DF5D9FCD457}</a:tableStyleId>
              </a:tblPr>
              <a:tblGrid>
                <a:gridCol w="2515600"/>
                <a:gridCol w="2515600"/>
              </a:tblGrid>
              <a:tr h="3852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Target Audience Traits</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Target Audience Description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Target Market</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Industry</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Title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Buying Authority</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Buying Triggers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Challenges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Pain Points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Attitude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Opinions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Behavior</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Interests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Location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Language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Age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Gender</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9"/>
          <p:cNvSpPr txBox="1"/>
          <p:nvPr>
            <p:ph type="title"/>
          </p:nvPr>
        </p:nvSpPr>
        <p:spPr>
          <a:xfrm>
            <a:off x="274450" y="365400"/>
            <a:ext cx="4422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Audience Persona #1 Name</a:t>
            </a:r>
            <a:endParaRPr b="1"/>
          </a:p>
        </p:txBody>
      </p:sp>
      <p:sp>
        <p:nvSpPr>
          <p:cNvPr id="101" name="Google Shape;101;p19"/>
          <p:cNvSpPr txBox="1"/>
          <p:nvPr>
            <p:ph idx="1" type="body"/>
          </p:nvPr>
        </p:nvSpPr>
        <p:spPr>
          <a:xfrm>
            <a:off x="365500" y="3437875"/>
            <a:ext cx="4023000" cy="8031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An audience persona presents audience data as an example customer. It helps you visualize who you’ll market to.</a:t>
            </a:r>
            <a:endParaRPr sz="1200"/>
          </a:p>
        </p:txBody>
      </p:sp>
      <p:pic>
        <p:nvPicPr>
          <p:cNvPr descr="shutterstock_352303001.jpg" id="102" name="Google Shape;102;p19"/>
          <p:cNvPicPr preferRelativeResize="0"/>
          <p:nvPr/>
        </p:nvPicPr>
        <p:blipFill rotWithShape="1">
          <a:blip r:embed="rId3">
            <a:alphaModFix/>
          </a:blip>
          <a:srcRect b="0" l="7277" r="10492" t="34387"/>
          <a:stretch/>
        </p:blipFill>
        <p:spPr>
          <a:xfrm>
            <a:off x="365500" y="1124450"/>
            <a:ext cx="4022850" cy="2133900"/>
          </a:xfrm>
          <a:prstGeom prst="rect">
            <a:avLst/>
          </a:prstGeom>
          <a:noFill/>
          <a:ln>
            <a:noFill/>
          </a:ln>
        </p:spPr>
      </p:pic>
      <p:graphicFrame>
        <p:nvGraphicFramePr>
          <p:cNvPr id="103" name="Google Shape;103;p19"/>
          <p:cNvGraphicFramePr/>
          <p:nvPr/>
        </p:nvGraphicFramePr>
        <p:xfrm>
          <a:off x="4842400" y="365400"/>
          <a:ext cx="3000000" cy="3000000"/>
        </p:xfrm>
        <a:graphic>
          <a:graphicData uri="http://schemas.openxmlformats.org/drawingml/2006/table">
            <a:tbl>
              <a:tblPr>
                <a:noFill/>
                <a:tableStyleId>{85E3CF06-C172-4A13-B5E9-6DF5D9FCD457}</a:tableStyleId>
              </a:tblPr>
              <a:tblGrid>
                <a:gridCol w="1922200"/>
                <a:gridCol w="1922200"/>
              </a:tblGrid>
              <a:tr h="3677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Persona Profile #1</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Persona Descriptions</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Job Title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Income Level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Personality</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Values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Family Life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Challenges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Needs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Buying Behaviors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Age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Gender</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0"/>
          <p:cNvSpPr txBox="1"/>
          <p:nvPr>
            <p:ph type="title"/>
          </p:nvPr>
        </p:nvSpPr>
        <p:spPr>
          <a:xfrm>
            <a:off x="311700" y="368825"/>
            <a:ext cx="44637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Audience Persona #2 Name</a:t>
            </a:r>
            <a:endParaRPr b="1"/>
          </a:p>
        </p:txBody>
      </p:sp>
      <p:pic>
        <p:nvPicPr>
          <p:cNvPr descr="shutterstock_352303001.jpg" id="109" name="Google Shape;109;p20"/>
          <p:cNvPicPr preferRelativeResize="0"/>
          <p:nvPr/>
        </p:nvPicPr>
        <p:blipFill rotWithShape="1">
          <a:blip r:embed="rId3">
            <a:alphaModFix/>
          </a:blip>
          <a:srcRect b="0" l="7277" r="10492" t="34387"/>
          <a:stretch/>
        </p:blipFill>
        <p:spPr>
          <a:xfrm>
            <a:off x="391650" y="1069075"/>
            <a:ext cx="4023000" cy="2106050"/>
          </a:xfrm>
          <a:prstGeom prst="rect">
            <a:avLst/>
          </a:prstGeom>
          <a:noFill/>
          <a:ln>
            <a:noFill/>
          </a:ln>
        </p:spPr>
      </p:pic>
      <p:graphicFrame>
        <p:nvGraphicFramePr>
          <p:cNvPr id="110" name="Google Shape;110;p20"/>
          <p:cNvGraphicFramePr/>
          <p:nvPr/>
        </p:nvGraphicFramePr>
        <p:xfrm>
          <a:off x="4839375" y="368825"/>
          <a:ext cx="3000000" cy="3000000"/>
        </p:xfrm>
        <a:graphic>
          <a:graphicData uri="http://schemas.openxmlformats.org/drawingml/2006/table">
            <a:tbl>
              <a:tblPr>
                <a:noFill/>
                <a:tableStyleId>{85E3CF06-C172-4A13-B5E9-6DF5D9FCD457}</a:tableStyleId>
              </a:tblPr>
              <a:tblGrid>
                <a:gridCol w="1941400"/>
                <a:gridCol w="1941400"/>
              </a:tblGrid>
              <a:tr h="371150">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Persona Profile #2</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Persona Descriptions</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Job Title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Income Level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Personality</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Values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Family Life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Challenges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Needs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Buying Behaviors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Age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Gender</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
        <p:nvSpPr>
          <p:cNvPr id="111" name="Google Shape;111;p20"/>
          <p:cNvSpPr txBox="1"/>
          <p:nvPr>
            <p:ph idx="1" type="body"/>
          </p:nvPr>
        </p:nvSpPr>
        <p:spPr>
          <a:xfrm>
            <a:off x="365500" y="3361675"/>
            <a:ext cx="4023000" cy="8118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An audience persona presents audience data as an example customer. It helps you visualize who you’ll market to.</a:t>
            </a:r>
            <a:endParaRPr sz="12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1"/>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Situational Analysis</a:t>
            </a:r>
            <a:endParaRPr b="1"/>
          </a:p>
        </p:txBody>
      </p:sp>
      <p:sp>
        <p:nvSpPr>
          <p:cNvPr id="117" name="Google Shape;117;p21"/>
          <p:cNvSpPr txBox="1"/>
          <p:nvPr>
            <p:ph idx="1" type="body"/>
          </p:nvPr>
        </p:nvSpPr>
        <p:spPr>
          <a:xfrm>
            <a:off x="4572000" y="290975"/>
            <a:ext cx="4160400" cy="6729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Your situational analysis will help you understand your marketing situation at a glance.</a:t>
            </a:r>
            <a:endParaRPr sz="1200"/>
          </a:p>
        </p:txBody>
      </p:sp>
      <p:sp>
        <p:nvSpPr>
          <p:cNvPr id="118" name="Google Shape;118;p21"/>
          <p:cNvSpPr txBox="1"/>
          <p:nvPr/>
        </p:nvSpPr>
        <p:spPr>
          <a:xfrm>
            <a:off x="435300" y="1359175"/>
            <a:ext cx="8297100" cy="3446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i="1" lang="en"/>
              <a:t>Insert text here</a:t>
            </a:r>
            <a:endParaRPr i="1"/>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